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7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67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146" autoAdjust="0"/>
  </p:normalViewPr>
  <p:slideViewPr>
    <p:cSldViewPr>
      <p:cViewPr varScale="1">
        <p:scale>
          <a:sx n="44" d="100"/>
          <a:sy n="44" d="100"/>
        </p:scale>
        <p:origin x="8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5FFBB-C191-4D62-A855-B39E2DD9B29B}" type="datetimeFigureOut">
              <a:rPr lang="pl-PL" smtClean="0"/>
              <a:t>11.04.2024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72792-4D53-4DDC-A30F-E4555E8367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66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72792-4D53-4DDC-A30F-E4555E8367E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008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2.svg"/><Relationship Id="rId4" Type="http://schemas.openxmlformats.org/officeDocument/2006/relationships/image" Target="../media/image27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svg"/><Relationship Id="rId3" Type="http://schemas.openxmlformats.org/officeDocument/2006/relationships/image" Target="../media/image23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6.svg"/><Relationship Id="rId5" Type="http://schemas.openxmlformats.org/officeDocument/2006/relationships/image" Target="../media/image25.svg"/><Relationship Id="rId15" Type="http://schemas.openxmlformats.org/officeDocument/2006/relationships/image" Target="../media/image27.sv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svg"/><Relationship Id="rId3" Type="http://schemas.openxmlformats.org/officeDocument/2006/relationships/image" Target="../media/image23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svg"/><Relationship Id="rId15" Type="http://schemas.openxmlformats.org/officeDocument/2006/relationships/image" Target="../media/image27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svg"/><Relationship Id="rId3" Type="http://schemas.openxmlformats.org/officeDocument/2006/relationships/image" Target="../media/image23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6.svg"/><Relationship Id="rId5" Type="http://schemas.openxmlformats.org/officeDocument/2006/relationships/image" Target="../media/image25.svg"/><Relationship Id="rId15" Type="http://schemas.openxmlformats.org/officeDocument/2006/relationships/image" Target="../media/image27.sv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9.sv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31.svg"/><Relationship Id="rId4" Type="http://schemas.openxmlformats.org/officeDocument/2006/relationships/image" Target="../media/image15.pn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18.png"/><Relationship Id="rId10" Type="http://schemas.openxmlformats.org/officeDocument/2006/relationships/image" Target="../media/image12.svg"/><Relationship Id="rId4" Type="http://schemas.openxmlformats.org/officeDocument/2006/relationships/image" Target="../media/image35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9.svg"/><Relationship Id="rId7" Type="http://schemas.openxmlformats.org/officeDocument/2006/relationships/image" Target="../media/image1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9.svg"/><Relationship Id="rId7" Type="http://schemas.openxmlformats.org/officeDocument/2006/relationships/image" Target="../media/image1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4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39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0.sv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8.svg"/><Relationship Id="rId5" Type="http://schemas.openxmlformats.org/officeDocument/2006/relationships/image" Target="../media/image58.svg"/><Relationship Id="rId10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39166" y="6028606"/>
            <a:ext cx="7858329" cy="4086331"/>
          </a:xfrm>
          <a:custGeom>
            <a:avLst/>
            <a:gdLst/>
            <a:ahLst/>
            <a:cxnLst/>
            <a:rect l="l" t="t" r="r" b="b"/>
            <a:pathLst>
              <a:path w="7858329" h="4086331">
                <a:moveTo>
                  <a:pt x="0" y="0"/>
                </a:moveTo>
                <a:lnTo>
                  <a:pt x="7858330" y="0"/>
                </a:lnTo>
                <a:lnTo>
                  <a:pt x="7858330" y="4086331"/>
                </a:lnTo>
                <a:lnTo>
                  <a:pt x="0" y="4086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07443">
            <a:off x="14003716" y="-2603440"/>
            <a:ext cx="5239628" cy="5206881"/>
          </a:xfrm>
          <a:custGeom>
            <a:avLst/>
            <a:gdLst/>
            <a:ahLst/>
            <a:cxnLst/>
            <a:rect l="l" t="t" r="r" b="b"/>
            <a:pathLst>
              <a:path w="5239628" h="5206881">
                <a:moveTo>
                  <a:pt x="0" y="0"/>
                </a:moveTo>
                <a:lnTo>
                  <a:pt x="5239629" y="0"/>
                </a:lnTo>
                <a:lnTo>
                  <a:pt x="5239629" y="5206880"/>
                </a:lnTo>
                <a:lnTo>
                  <a:pt x="0" y="5206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34781" y="7864836"/>
            <a:ext cx="4528505" cy="4500202"/>
          </a:xfrm>
          <a:custGeom>
            <a:avLst/>
            <a:gdLst/>
            <a:ahLst/>
            <a:cxnLst/>
            <a:rect l="l" t="t" r="r" b="b"/>
            <a:pathLst>
              <a:path w="4528505" h="4500202">
                <a:moveTo>
                  <a:pt x="0" y="0"/>
                </a:moveTo>
                <a:lnTo>
                  <a:pt x="4528505" y="0"/>
                </a:lnTo>
                <a:lnTo>
                  <a:pt x="4528505" y="4500202"/>
                </a:lnTo>
                <a:lnTo>
                  <a:pt x="0" y="4500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156939">
            <a:off x="1560320" y="8417882"/>
            <a:ext cx="1937562" cy="1680835"/>
          </a:xfrm>
          <a:custGeom>
            <a:avLst/>
            <a:gdLst/>
            <a:ahLst/>
            <a:cxnLst/>
            <a:rect l="l" t="t" r="r" b="b"/>
            <a:pathLst>
              <a:path w="1937562" h="1680835">
                <a:moveTo>
                  <a:pt x="0" y="0"/>
                </a:moveTo>
                <a:lnTo>
                  <a:pt x="1937562" y="0"/>
                </a:lnTo>
                <a:lnTo>
                  <a:pt x="1937562" y="1680836"/>
                </a:lnTo>
                <a:lnTo>
                  <a:pt x="0" y="16808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5005">
            <a:off x="1201634" y="110047"/>
            <a:ext cx="2654933" cy="2027705"/>
          </a:xfrm>
          <a:custGeom>
            <a:avLst/>
            <a:gdLst/>
            <a:ahLst/>
            <a:cxnLst/>
            <a:rect l="l" t="t" r="r" b="b"/>
            <a:pathLst>
              <a:path w="2654933" h="2027705">
                <a:moveTo>
                  <a:pt x="0" y="0"/>
                </a:moveTo>
                <a:lnTo>
                  <a:pt x="2654933" y="0"/>
                </a:lnTo>
                <a:lnTo>
                  <a:pt x="2654933" y="2027705"/>
                </a:lnTo>
                <a:lnTo>
                  <a:pt x="0" y="2027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51801">
            <a:off x="1683895" y="1441000"/>
            <a:ext cx="1232149" cy="1352152"/>
          </a:xfrm>
          <a:custGeom>
            <a:avLst/>
            <a:gdLst/>
            <a:ahLst/>
            <a:cxnLst/>
            <a:rect l="l" t="t" r="r" b="b"/>
            <a:pathLst>
              <a:path w="1232149" h="1352152">
                <a:moveTo>
                  <a:pt x="0" y="0"/>
                </a:moveTo>
                <a:lnTo>
                  <a:pt x="1232149" y="0"/>
                </a:lnTo>
                <a:lnTo>
                  <a:pt x="1232149" y="1352152"/>
                </a:lnTo>
                <a:lnTo>
                  <a:pt x="0" y="13521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51801">
            <a:off x="-1757246" y="-1973655"/>
            <a:ext cx="4152641" cy="4297688"/>
          </a:xfrm>
          <a:custGeom>
            <a:avLst/>
            <a:gdLst/>
            <a:ahLst/>
            <a:cxnLst/>
            <a:rect l="l" t="t" r="r" b="b"/>
            <a:pathLst>
              <a:path w="4152641" h="4297688">
                <a:moveTo>
                  <a:pt x="0" y="0"/>
                </a:moveTo>
                <a:lnTo>
                  <a:pt x="4152640" y="0"/>
                </a:lnTo>
                <a:lnTo>
                  <a:pt x="4152640" y="4297688"/>
                </a:lnTo>
                <a:lnTo>
                  <a:pt x="0" y="4297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72573">
            <a:off x="16387910" y="621388"/>
            <a:ext cx="1323676" cy="1932374"/>
          </a:xfrm>
          <a:custGeom>
            <a:avLst/>
            <a:gdLst/>
            <a:ahLst/>
            <a:cxnLst/>
            <a:rect l="l" t="t" r="r" b="b"/>
            <a:pathLst>
              <a:path w="1323676" h="1932374">
                <a:moveTo>
                  <a:pt x="0" y="0"/>
                </a:moveTo>
                <a:lnTo>
                  <a:pt x="1323677" y="0"/>
                </a:lnTo>
                <a:lnTo>
                  <a:pt x="1323677" y="1932374"/>
                </a:lnTo>
                <a:lnTo>
                  <a:pt x="0" y="19323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014002">
            <a:off x="15567118" y="2864858"/>
            <a:ext cx="4187178" cy="5225808"/>
          </a:xfrm>
          <a:custGeom>
            <a:avLst/>
            <a:gdLst/>
            <a:ahLst/>
            <a:cxnLst/>
            <a:rect l="l" t="t" r="r" b="b"/>
            <a:pathLst>
              <a:path w="4187178" h="5225808">
                <a:moveTo>
                  <a:pt x="0" y="0"/>
                </a:moveTo>
                <a:lnTo>
                  <a:pt x="4187179" y="0"/>
                </a:lnTo>
                <a:lnTo>
                  <a:pt x="4187179" y="5225807"/>
                </a:lnTo>
                <a:lnTo>
                  <a:pt x="0" y="52258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65545" y="8474357"/>
            <a:ext cx="3359269" cy="2039993"/>
          </a:xfrm>
          <a:custGeom>
            <a:avLst/>
            <a:gdLst/>
            <a:ahLst/>
            <a:cxnLst/>
            <a:rect l="l" t="t" r="r" b="b"/>
            <a:pathLst>
              <a:path w="3359269" h="2039993">
                <a:moveTo>
                  <a:pt x="0" y="0"/>
                </a:moveTo>
                <a:lnTo>
                  <a:pt x="3359269" y="0"/>
                </a:lnTo>
                <a:lnTo>
                  <a:pt x="3359269" y="2039993"/>
                </a:lnTo>
                <a:lnTo>
                  <a:pt x="0" y="20399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97902" y="2024966"/>
            <a:ext cx="13160171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8"/>
              </a:lnSpc>
              <a:spcBef>
                <a:spcPct val="0"/>
              </a:spcBef>
            </a:pPr>
            <a:r>
              <a:rPr lang="en-US" sz="5427" b="1" dirty="0" err="1">
                <a:solidFill>
                  <a:srgbClr val="A7236F"/>
                </a:solidFill>
                <a:latin typeface="Tropika"/>
              </a:rPr>
              <a:t>Standardy</a:t>
            </a:r>
            <a:r>
              <a:rPr lang="en-US" sz="5427" b="1" dirty="0">
                <a:solidFill>
                  <a:srgbClr val="A7236F"/>
                </a:solidFill>
                <a:latin typeface="Tropika"/>
              </a:rPr>
              <a:t> </a:t>
            </a:r>
            <a:r>
              <a:rPr lang="en-US" sz="5427" b="1" dirty="0" err="1">
                <a:solidFill>
                  <a:srgbClr val="A7236F"/>
                </a:solidFill>
                <a:latin typeface="Tropika"/>
              </a:rPr>
              <a:t>ochrony</a:t>
            </a:r>
            <a:r>
              <a:rPr lang="en-US" sz="5427" b="1" dirty="0">
                <a:solidFill>
                  <a:srgbClr val="A7236F"/>
                </a:solidFill>
                <a:latin typeface="Tropika"/>
              </a:rPr>
              <a:t> </a:t>
            </a:r>
            <a:r>
              <a:rPr lang="en-US" sz="5427" b="1" dirty="0" err="1">
                <a:solidFill>
                  <a:srgbClr val="A7236F"/>
                </a:solidFill>
                <a:latin typeface="Tropika"/>
              </a:rPr>
              <a:t>małoletnich</a:t>
            </a:r>
            <a:r>
              <a:rPr lang="en-US" sz="5427" b="1" dirty="0">
                <a:solidFill>
                  <a:srgbClr val="A7236F"/>
                </a:solidFill>
                <a:latin typeface="Tropika"/>
              </a:rPr>
              <a:t> </a:t>
            </a:r>
          </a:p>
          <a:p>
            <a:pPr algn="ctr">
              <a:lnSpc>
                <a:spcPts val="7598"/>
              </a:lnSpc>
              <a:spcBef>
                <a:spcPct val="0"/>
              </a:spcBef>
            </a:pPr>
            <a:r>
              <a:rPr lang="en-US" sz="5427" b="1" dirty="0">
                <a:solidFill>
                  <a:srgbClr val="A7236F"/>
                </a:solidFill>
                <a:latin typeface="Tropika"/>
              </a:rPr>
              <a:t>w </a:t>
            </a:r>
            <a:r>
              <a:rPr lang="pl-PL" sz="5427" b="1" dirty="0" smtClean="0">
                <a:solidFill>
                  <a:srgbClr val="A7236F"/>
                </a:solidFill>
                <a:latin typeface="Tropika"/>
              </a:rPr>
              <a:t>Przedszkolu Niepublicznym Żak </a:t>
            </a:r>
          </a:p>
          <a:p>
            <a:pPr algn="ctr">
              <a:lnSpc>
                <a:spcPts val="7598"/>
              </a:lnSpc>
              <a:spcBef>
                <a:spcPct val="0"/>
              </a:spcBef>
            </a:pPr>
            <a:r>
              <a:rPr lang="pl-PL" sz="5427" b="1" dirty="0" smtClean="0">
                <a:solidFill>
                  <a:srgbClr val="A7236F"/>
                </a:solidFill>
                <a:latin typeface="Tropika"/>
              </a:rPr>
              <a:t>w Oławie </a:t>
            </a:r>
            <a:endParaRPr lang="en-US" sz="5427" b="1" dirty="0">
              <a:solidFill>
                <a:srgbClr val="A7236F"/>
              </a:solidFill>
              <a:latin typeface="Tropi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07443">
            <a:off x="10835258" y="1718708"/>
            <a:ext cx="7922238" cy="7872724"/>
          </a:xfrm>
          <a:custGeom>
            <a:avLst/>
            <a:gdLst/>
            <a:ahLst/>
            <a:cxnLst/>
            <a:rect l="l" t="t" r="r" b="b"/>
            <a:pathLst>
              <a:path w="7922238" h="7872724">
                <a:moveTo>
                  <a:pt x="0" y="0"/>
                </a:moveTo>
                <a:lnTo>
                  <a:pt x="7922239" y="0"/>
                </a:lnTo>
                <a:lnTo>
                  <a:pt x="7922239" y="7872725"/>
                </a:lnTo>
                <a:lnTo>
                  <a:pt x="0" y="7872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72340" y="2961971"/>
            <a:ext cx="6867841" cy="5594168"/>
          </a:xfrm>
          <a:custGeom>
            <a:avLst/>
            <a:gdLst/>
            <a:ahLst/>
            <a:cxnLst/>
            <a:rect l="l" t="t" r="r" b="b"/>
            <a:pathLst>
              <a:path w="6867841" h="5594168">
                <a:moveTo>
                  <a:pt x="0" y="0"/>
                </a:moveTo>
                <a:lnTo>
                  <a:pt x="6867841" y="0"/>
                </a:lnTo>
                <a:lnTo>
                  <a:pt x="6867841" y="5594168"/>
                </a:lnTo>
                <a:lnTo>
                  <a:pt x="0" y="5594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156939">
            <a:off x="15340338" y="305262"/>
            <a:ext cx="2063367" cy="1789971"/>
          </a:xfrm>
          <a:custGeom>
            <a:avLst/>
            <a:gdLst/>
            <a:ahLst/>
            <a:cxnLst/>
            <a:rect l="l" t="t" r="r" b="b"/>
            <a:pathLst>
              <a:path w="2063367" h="1789971">
                <a:moveTo>
                  <a:pt x="0" y="0"/>
                </a:moveTo>
                <a:lnTo>
                  <a:pt x="2063367" y="0"/>
                </a:lnTo>
                <a:lnTo>
                  <a:pt x="2063367" y="1789971"/>
                </a:lnTo>
                <a:lnTo>
                  <a:pt x="0" y="17899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72573">
            <a:off x="11262173" y="7861971"/>
            <a:ext cx="1458053" cy="2128544"/>
          </a:xfrm>
          <a:custGeom>
            <a:avLst/>
            <a:gdLst/>
            <a:ahLst/>
            <a:cxnLst/>
            <a:rect l="l" t="t" r="r" b="b"/>
            <a:pathLst>
              <a:path w="1458053" h="2128544">
                <a:moveTo>
                  <a:pt x="0" y="0"/>
                </a:moveTo>
                <a:lnTo>
                  <a:pt x="1458053" y="0"/>
                </a:lnTo>
                <a:lnTo>
                  <a:pt x="1458053" y="2128545"/>
                </a:lnTo>
                <a:lnTo>
                  <a:pt x="0" y="2128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935088" y="16693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5300" dirty="0"/>
              <a:t>Zasady korzystania z urządzeń</a:t>
            </a:r>
            <a:br>
              <a:rPr lang="pl-PL" sz="5300" dirty="0"/>
            </a:br>
            <a:r>
              <a:rPr lang="pl-PL" sz="5300" dirty="0"/>
              <a:t>elektronicznych z dostępem do sieci Internet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719064" y="4400280"/>
            <a:ext cx="8229600" cy="4525963"/>
          </a:xfrm>
        </p:spPr>
        <p:txBody>
          <a:bodyPr>
            <a:normAutofit/>
          </a:bodyPr>
          <a:lstStyle/>
          <a:p>
            <a:r>
              <a:rPr lang="pl-PL" dirty="0" smtClean="0"/>
              <a:t>W </a:t>
            </a:r>
            <a:r>
              <a:rPr lang="pl-PL" dirty="0"/>
              <a:t>naszym przedszkolu dzieci nie korzystają </a:t>
            </a:r>
            <a:r>
              <a:rPr lang="pl-PL" dirty="0" smtClean="0"/>
              <a:t>samodzielnie z Internetu</a:t>
            </a:r>
            <a:endParaRPr lang="pl-PL" dirty="0"/>
          </a:p>
          <a:p>
            <a:r>
              <a:rPr lang="pl-PL" dirty="0"/>
              <a:t>Prowadzimy działania profilaktyczne, które pomagają </a:t>
            </a:r>
            <a:r>
              <a:rPr lang="pl-PL" dirty="0" smtClean="0"/>
              <a:t>stworzyć środowiska</a:t>
            </a:r>
            <a:r>
              <a:rPr lang="pl-PL" dirty="0"/>
              <a:t>, w którym dzieci w przyszłości będą </a:t>
            </a:r>
            <a:r>
              <a:rPr lang="pl-PL" dirty="0" smtClean="0"/>
              <a:t>korzystać z </a:t>
            </a:r>
            <a:r>
              <a:rPr lang="pl-PL" dirty="0"/>
              <a:t>urządzeń z dostępem do Internetu w bezpieczny i </a:t>
            </a:r>
            <a:r>
              <a:rPr lang="pl-PL" dirty="0" smtClean="0"/>
              <a:t>edukacyjny sposób</a:t>
            </a:r>
            <a:r>
              <a:rPr lang="pl-PL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07443">
            <a:off x="10835258" y="1718708"/>
            <a:ext cx="7922238" cy="7872724"/>
          </a:xfrm>
          <a:custGeom>
            <a:avLst/>
            <a:gdLst/>
            <a:ahLst/>
            <a:cxnLst/>
            <a:rect l="l" t="t" r="r" b="b"/>
            <a:pathLst>
              <a:path w="7922238" h="7872724">
                <a:moveTo>
                  <a:pt x="0" y="0"/>
                </a:moveTo>
                <a:lnTo>
                  <a:pt x="7922239" y="0"/>
                </a:lnTo>
                <a:lnTo>
                  <a:pt x="7922239" y="7872725"/>
                </a:lnTo>
                <a:lnTo>
                  <a:pt x="0" y="7872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156939">
            <a:off x="15340338" y="305262"/>
            <a:ext cx="2063367" cy="1789971"/>
          </a:xfrm>
          <a:custGeom>
            <a:avLst/>
            <a:gdLst/>
            <a:ahLst/>
            <a:cxnLst/>
            <a:rect l="l" t="t" r="r" b="b"/>
            <a:pathLst>
              <a:path w="2063367" h="1789971">
                <a:moveTo>
                  <a:pt x="0" y="0"/>
                </a:moveTo>
                <a:lnTo>
                  <a:pt x="2063367" y="0"/>
                </a:lnTo>
                <a:lnTo>
                  <a:pt x="2063367" y="1789971"/>
                </a:lnTo>
                <a:lnTo>
                  <a:pt x="0" y="1789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72573">
            <a:off x="11262173" y="7861971"/>
            <a:ext cx="1458053" cy="2128544"/>
          </a:xfrm>
          <a:custGeom>
            <a:avLst/>
            <a:gdLst/>
            <a:ahLst/>
            <a:cxnLst/>
            <a:rect l="l" t="t" r="r" b="b"/>
            <a:pathLst>
              <a:path w="1458053" h="2128544">
                <a:moveTo>
                  <a:pt x="0" y="0"/>
                </a:moveTo>
                <a:lnTo>
                  <a:pt x="1458053" y="0"/>
                </a:lnTo>
                <a:lnTo>
                  <a:pt x="1458053" y="2128545"/>
                </a:lnTo>
                <a:lnTo>
                  <a:pt x="0" y="2128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1826405" y="3026962"/>
            <a:ext cx="1454561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każdym przypadku podejrzenia</a:t>
            </a:r>
          </a:p>
          <a:p>
            <a:pPr marL="0" indent="0" algn="ctr">
              <a:buNone/>
            </a:pPr>
            <a:r>
              <a:rPr lang="pl-PL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krzywdzenia dzieck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interweniujemy w</a:t>
            </a:r>
          </a:p>
          <a:p>
            <a:pPr marL="0" indent="0" algn="ctr">
              <a:buNone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sposób zgodny z naszymi standardami,</a:t>
            </a:r>
          </a:p>
          <a:p>
            <a:pPr marL="0" indent="0" algn="ctr">
              <a:buNone/>
            </a:pP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uruchamiamy 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procedury, zmierzające do</a:t>
            </a:r>
          </a:p>
          <a:p>
            <a:pPr marL="0" indent="0" algn="ctr">
              <a:buNone/>
            </a:pP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wyjaśnienia i przeciwdziałania </a:t>
            </a: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krzywdzeniu naszych 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podopiecznych.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3064" y="-143410"/>
            <a:ext cx="5861769" cy="58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3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39796">
            <a:off x="-2448497" y="7648680"/>
            <a:ext cx="6404334" cy="6628030"/>
          </a:xfrm>
          <a:custGeom>
            <a:avLst/>
            <a:gdLst/>
            <a:ahLst/>
            <a:cxnLst/>
            <a:rect l="l" t="t" r="r" b="b"/>
            <a:pathLst>
              <a:path w="6404334" h="6628030">
                <a:moveTo>
                  <a:pt x="0" y="0"/>
                </a:moveTo>
                <a:lnTo>
                  <a:pt x="6404333" y="0"/>
                </a:lnTo>
                <a:lnTo>
                  <a:pt x="6404333" y="6628030"/>
                </a:lnTo>
                <a:lnTo>
                  <a:pt x="0" y="662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7275" y="3013158"/>
            <a:ext cx="6495463" cy="5208181"/>
          </a:xfrm>
          <a:custGeom>
            <a:avLst/>
            <a:gdLst/>
            <a:ahLst/>
            <a:cxnLst/>
            <a:rect l="l" t="t" r="r" b="b"/>
            <a:pathLst>
              <a:path w="6495463" h="5208181">
                <a:moveTo>
                  <a:pt x="0" y="0"/>
                </a:moveTo>
                <a:lnTo>
                  <a:pt x="6495463" y="0"/>
                </a:lnTo>
                <a:lnTo>
                  <a:pt x="6495463" y="5208180"/>
                </a:lnTo>
                <a:lnTo>
                  <a:pt x="0" y="5208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07443">
            <a:off x="14003716" y="-2603439"/>
            <a:ext cx="5239628" cy="5206881"/>
          </a:xfrm>
          <a:custGeom>
            <a:avLst/>
            <a:gdLst/>
            <a:ahLst/>
            <a:cxnLst/>
            <a:rect l="l" t="t" r="r" b="b"/>
            <a:pathLst>
              <a:path w="5239628" h="5206881">
                <a:moveTo>
                  <a:pt x="0" y="0"/>
                </a:moveTo>
                <a:lnTo>
                  <a:pt x="5239629" y="0"/>
                </a:lnTo>
                <a:lnTo>
                  <a:pt x="5239629" y="5206880"/>
                </a:lnTo>
                <a:lnTo>
                  <a:pt x="0" y="5206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56939">
            <a:off x="1505326" y="8259952"/>
            <a:ext cx="2301666" cy="1996695"/>
          </a:xfrm>
          <a:custGeom>
            <a:avLst/>
            <a:gdLst/>
            <a:ahLst/>
            <a:cxnLst/>
            <a:rect l="l" t="t" r="r" b="b"/>
            <a:pathLst>
              <a:path w="2301666" h="1996695">
                <a:moveTo>
                  <a:pt x="0" y="0"/>
                </a:moveTo>
                <a:lnTo>
                  <a:pt x="2301666" y="0"/>
                </a:lnTo>
                <a:lnTo>
                  <a:pt x="2301666" y="1996696"/>
                </a:lnTo>
                <a:lnTo>
                  <a:pt x="0" y="1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72573">
            <a:off x="16387910" y="621388"/>
            <a:ext cx="1323676" cy="1932374"/>
          </a:xfrm>
          <a:custGeom>
            <a:avLst/>
            <a:gdLst/>
            <a:ahLst/>
            <a:cxnLst/>
            <a:rect l="l" t="t" r="r" b="b"/>
            <a:pathLst>
              <a:path w="1323676" h="1932374">
                <a:moveTo>
                  <a:pt x="0" y="0"/>
                </a:moveTo>
                <a:lnTo>
                  <a:pt x="1323677" y="0"/>
                </a:lnTo>
                <a:lnTo>
                  <a:pt x="1323677" y="1932374"/>
                </a:lnTo>
                <a:lnTo>
                  <a:pt x="0" y="1932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014002">
            <a:off x="15274596" y="8006369"/>
            <a:ext cx="4187178" cy="5225808"/>
          </a:xfrm>
          <a:custGeom>
            <a:avLst/>
            <a:gdLst/>
            <a:ahLst/>
            <a:cxnLst/>
            <a:rect l="l" t="t" r="r" b="b"/>
            <a:pathLst>
              <a:path w="4187178" h="5225808">
                <a:moveTo>
                  <a:pt x="0" y="0"/>
                </a:moveTo>
                <a:lnTo>
                  <a:pt x="4187178" y="0"/>
                </a:lnTo>
                <a:lnTo>
                  <a:pt x="4187178" y="5225807"/>
                </a:lnTo>
                <a:lnTo>
                  <a:pt x="0" y="52258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847856" y="4302533"/>
            <a:ext cx="9769654" cy="2436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840"/>
              </a:lnSpc>
            </a:pPr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 nasze działania mają</a:t>
            </a:r>
          </a:p>
          <a:p>
            <a:pPr lvl="0">
              <a:lnSpc>
                <a:spcPts val="3840"/>
              </a:lnSpc>
            </a:pPr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celu DOBRO DZIECKA,</a:t>
            </a:r>
          </a:p>
          <a:p>
            <a:pPr lvl="0">
              <a:lnSpc>
                <a:spcPts val="3840"/>
              </a:lnSpc>
            </a:pPr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zapewnienie mu bezpieczeństwa</a:t>
            </a:r>
          </a:p>
          <a:p>
            <a:pPr lvl="0">
              <a:lnSpc>
                <a:spcPts val="3840"/>
              </a:lnSpc>
            </a:pPr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najlepszych warunków</a:t>
            </a:r>
          </a:p>
          <a:p>
            <a:pPr lvl="0">
              <a:lnSpc>
                <a:spcPts val="3840"/>
              </a:lnSpc>
            </a:pPr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wszechstronnego rozwoju.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25978" y="-1628977"/>
            <a:ext cx="4709356" cy="4114800"/>
          </a:xfrm>
          <a:custGeom>
            <a:avLst/>
            <a:gdLst/>
            <a:ahLst/>
            <a:cxnLst/>
            <a:rect l="l" t="t" r="r" b="b"/>
            <a:pathLst>
              <a:path w="4709356" h="4114800">
                <a:moveTo>
                  <a:pt x="0" y="0"/>
                </a:moveTo>
                <a:lnTo>
                  <a:pt x="4709356" y="0"/>
                </a:lnTo>
                <a:lnTo>
                  <a:pt x="4709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5333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39796">
            <a:off x="-2398703" y="7682338"/>
            <a:ext cx="6404334" cy="6628030"/>
          </a:xfrm>
          <a:custGeom>
            <a:avLst/>
            <a:gdLst/>
            <a:ahLst/>
            <a:cxnLst/>
            <a:rect l="l" t="t" r="r" b="b"/>
            <a:pathLst>
              <a:path w="6404334" h="6628030">
                <a:moveTo>
                  <a:pt x="0" y="0"/>
                </a:moveTo>
                <a:lnTo>
                  <a:pt x="6404333" y="0"/>
                </a:lnTo>
                <a:lnTo>
                  <a:pt x="6404333" y="6628030"/>
                </a:lnTo>
                <a:lnTo>
                  <a:pt x="0" y="662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07443">
            <a:off x="14003716" y="-2603439"/>
            <a:ext cx="5239628" cy="5206881"/>
          </a:xfrm>
          <a:custGeom>
            <a:avLst/>
            <a:gdLst/>
            <a:ahLst/>
            <a:cxnLst/>
            <a:rect l="l" t="t" r="r" b="b"/>
            <a:pathLst>
              <a:path w="5239628" h="5206881">
                <a:moveTo>
                  <a:pt x="0" y="0"/>
                </a:moveTo>
                <a:lnTo>
                  <a:pt x="5239629" y="0"/>
                </a:lnTo>
                <a:lnTo>
                  <a:pt x="5239629" y="5206880"/>
                </a:lnTo>
                <a:lnTo>
                  <a:pt x="0" y="5206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56939">
            <a:off x="1505326" y="8259952"/>
            <a:ext cx="2301666" cy="1996695"/>
          </a:xfrm>
          <a:custGeom>
            <a:avLst/>
            <a:gdLst/>
            <a:ahLst/>
            <a:cxnLst/>
            <a:rect l="l" t="t" r="r" b="b"/>
            <a:pathLst>
              <a:path w="2301666" h="1996695">
                <a:moveTo>
                  <a:pt x="0" y="0"/>
                </a:moveTo>
                <a:lnTo>
                  <a:pt x="2301666" y="0"/>
                </a:lnTo>
                <a:lnTo>
                  <a:pt x="2301666" y="1996696"/>
                </a:lnTo>
                <a:lnTo>
                  <a:pt x="0" y="1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72573">
            <a:off x="16387910" y="621388"/>
            <a:ext cx="1323676" cy="1932374"/>
          </a:xfrm>
          <a:custGeom>
            <a:avLst/>
            <a:gdLst/>
            <a:ahLst/>
            <a:cxnLst/>
            <a:rect l="l" t="t" r="r" b="b"/>
            <a:pathLst>
              <a:path w="1323676" h="1932374">
                <a:moveTo>
                  <a:pt x="0" y="0"/>
                </a:moveTo>
                <a:lnTo>
                  <a:pt x="1323677" y="0"/>
                </a:lnTo>
                <a:lnTo>
                  <a:pt x="1323677" y="1932374"/>
                </a:lnTo>
                <a:lnTo>
                  <a:pt x="0" y="1932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014002">
            <a:off x="15274596" y="8006369"/>
            <a:ext cx="4187178" cy="5225808"/>
          </a:xfrm>
          <a:custGeom>
            <a:avLst/>
            <a:gdLst/>
            <a:ahLst/>
            <a:cxnLst/>
            <a:rect l="l" t="t" r="r" b="b"/>
            <a:pathLst>
              <a:path w="4187178" h="5225808">
                <a:moveTo>
                  <a:pt x="0" y="0"/>
                </a:moveTo>
                <a:lnTo>
                  <a:pt x="4187178" y="0"/>
                </a:lnTo>
                <a:lnTo>
                  <a:pt x="4187178" y="5225807"/>
                </a:lnTo>
                <a:lnTo>
                  <a:pt x="0" y="52258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325978" y="-1628977"/>
            <a:ext cx="4709356" cy="4114800"/>
          </a:xfrm>
          <a:custGeom>
            <a:avLst/>
            <a:gdLst/>
            <a:ahLst/>
            <a:cxnLst/>
            <a:rect l="l" t="t" r="r" b="b"/>
            <a:pathLst>
              <a:path w="4709356" h="4114800">
                <a:moveTo>
                  <a:pt x="0" y="0"/>
                </a:moveTo>
                <a:lnTo>
                  <a:pt x="4709356" y="0"/>
                </a:lnTo>
                <a:lnTo>
                  <a:pt x="4709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" name="Prostokąt 3"/>
          <p:cNvSpPr/>
          <p:nvPr/>
        </p:nvSpPr>
        <p:spPr>
          <a:xfrm>
            <a:off x="3383378" y="8731"/>
            <a:ext cx="13908082" cy="926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FF0000"/>
                </a:solidFill>
              </a:rPr>
              <a:t>TELEFONY ZAUFANIA</a:t>
            </a:r>
            <a:r>
              <a:rPr lang="pl-PL" sz="3600" b="1" dirty="0" smtClean="0">
                <a:solidFill>
                  <a:srgbClr val="FF0000"/>
                </a:solidFill>
              </a:rPr>
              <a:t>:</a:t>
            </a:r>
            <a:endParaRPr lang="pl-PL" sz="4400" b="1" dirty="0">
              <a:solidFill>
                <a:srgbClr val="FF0000"/>
              </a:solidFill>
            </a:endParaRPr>
          </a:p>
          <a:p>
            <a:r>
              <a:rPr lang="pl-PL" sz="2000" dirty="0"/>
              <a:t>Telefon zaufania dla Dzieci i Młodzieży 116 </a:t>
            </a:r>
            <a:r>
              <a:rPr lang="pl-PL" sz="2000" dirty="0" smtClean="0"/>
              <a:t>111</a:t>
            </a:r>
          </a:p>
          <a:p>
            <a:endParaRPr lang="pl-PL" sz="2000" dirty="0"/>
          </a:p>
          <a:p>
            <a:r>
              <a:rPr lang="pl-PL" sz="2000" dirty="0" smtClean="0"/>
              <a:t>Telefon </a:t>
            </a:r>
            <a:r>
              <a:rPr lang="pl-PL" sz="2000" dirty="0"/>
              <a:t>zaufania Rzecznika Praw Dziecka 800 12 12 12</a:t>
            </a:r>
          </a:p>
          <a:p>
            <a:endParaRPr lang="pl-PL" sz="2000" dirty="0" smtClean="0"/>
          </a:p>
          <a:p>
            <a:r>
              <a:rPr lang="pl-PL" sz="2000" dirty="0" smtClean="0"/>
              <a:t>Telefon </a:t>
            </a:r>
            <a:r>
              <a:rPr lang="pl-PL" sz="2000" dirty="0"/>
              <a:t>dla rodziców i nauczycieli</a:t>
            </a:r>
          </a:p>
          <a:p>
            <a:r>
              <a:rPr lang="pl-PL" sz="2000" dirty="0"/>
              <a:t>w sprawie bezpieczeństwa dzieci 800 100 100</a:t>
            </a:r>
          </a:p>
          <a:p>
            <a:endParaRPr lang="pl-PL" sz="2000" dirty="0" smtClean="0"/>
          </a:p>
          <a:p>
            <a:r>
              <a:rPr lang="pl-PL" sz="2000" dirty="0" smtClean="0"/>
              <a:t>Ogólnopolski </a:t>
            </a:r>
            <a:r>
              <a:rPr lang="pl-PL" sz="2000" dirty="0"/>
              <a:t>telefon dla ofiar</a:t>
            </a:r>
          </a:p>
          <a:p>
            <a:r>
              <a:rPr lang="pl-PL" sz="2000" dirty="0"/>
              <a:t>przemocy w rodzinie „Niebieska Linia” 116 123</a:t>
            </a:r>
          </a:p>
          <a:p>
            <a:endParaRPr lang="pl-PL" sz="2000" dirty="0" smtClean="0"/>
          </a:p>
          <a:p>
            <a:r>
              <a:rPr lang="pl-PL" sz="2000" dirty="0" smtClean="0"/>
              <a:t>Zagrożenia </a:t>
            </a:r>
            <a:r>
              <a:rPr lang="pl-PL" sz="2000" dirty="0"/>
              <a:t>w Internecie 801 615 005</a:t>
            </a:r>
          </a:p>
          <a:p>
            <a:endParaRPr lang="pl-PL" sz="2000" dirty="0" smtClean="0"/>
          </a:p>
          <a:p>
            <a:r>
              <a:rPr lang="pl-PL" sz="2000" dirty="0" smtClean="0"/>
              <a:t>Numer </a:t>
            </a:r>
            <a:r>
              <a:rPr lang="pl-PL" sz="2000" dirty="0"/>
              <a:t>alarmowy 112</a:t>
            </a:r>
          </a:p>
          <a:p>
            <a:endParaRPr lang="pl-PL" sz="2000" dirty="0" smtClean="0"/>
          </a:p>
          <a:p>
            <a:r>
              <a:rPr lang="pl-PL" sz="2000" dirty="0" smtClean="0"/>
              <a:t>Policja </a:t>
            </a:r>
            <a:r>
              <a:rPr lang="pl-PL" sz="2000" dirty="0"/>
              <a:t>997</a:t>
            </a:r>
          </a:p>
          <a:p>
            <a:endParaRPr lang="pl-PL" sz="2000" dirty="0" smtClean="0"/>
          </a:p>
          <a:p>
            <a:r>
              <a:rPr lang="pl-PL" sz="2000" dirty="0" smtClean="0"/>
              <a:t>Straż </a:t>
            </a:r>
            <a:r>
              <a:rPr lang="pl-PL" sz="2000" dirty="0"/>
              <a:t>998</a:t>
            </a:r>
          </a:p>
          <a:p>
            <a:endParaRPr lang="pl-PL" sz="2000" dirty="0" smtClean="0"/>
          </a:p>
          <a:p>
            <a:r>
              <a:rPr lang="pl-PL" sz="2000" dirty="0" smtClean="0"/>
              <a:t>Pogotowie </a:t>
            </a:r>
            <a:r>
              <a:rPr lang="pl-PL" sz="2000" dirty="0"/>
              <a:t>Ratunkowe 999</a:t>
            </a:r>
          </a:p>
          <a:p>
            <a:endParaRPr lang="pl-PL" sz="2000" dirty="0" smtClean="0"/>
          </a:p>
          <a:p>
            <a:r>
              <a:rPr lang="pl-PL" sz="2000" dirty="0" smtClean="0"/>
              <a:t>Miejski </a:t>
            </a:r>
            <a:r>
              <a:rPr lang="pl-PL" sz="2000" dirty="0"/>
              <a:t>Ośrodek Pomocy Społecznej 71 726 36 46</a:t>
            </a:r>
          </a:p>
          <a:p>
            <a:r>
              <a:rPr lang="pl-PL" sz="2000" dirty="0"/>
              <a:t>w Oławie</a:t>
            </a:r>
          </a:p>
          <a:p>
            <a:endParaRPr lang="pl-PL" sz="2000" dirty="0" smtClean="0"/>
          </a:p>
          <a:p>
            <a:r>
              <a:rPr lang="pl-PL" sz="2000" dirty="0" smtClean="0"/>
              <a:t>Sąd </a:t>
            </a:r>
            <a:r>
              <a:rPr lang="pl-PL" sz="2000" dirty="0"/>
              <a:t>Rejonowy w Oławie 71 74 99 230</a:t>
            </a:r>
          </a:p>
          <a:p>
            <a:r>
              <a:rPr lang="pl-PL" sz="2000" dirty="0"/>
              <a:t>wydział III Rodzinny i Nieletnich</a:t>
            </a:r>
          </a:p>
          <a:p>
            <a:endParaRPr lang="pl-PL" sz="2000" dirty="0" smtClean="0"/>
          </a:p>
          <a:p>
            <a:r>
              <a:rPr lang="pl-PL" sz="2000" dirty="0" smtClean="0"/>
              <a:t>Powiatowe </a:t>
            </a:r>
            <a:r>
              <a:rPr lang="pl-PL" sz="2000" dirty="0"/>
              <a:t>Centrum Pomocy Rodzinie 71 303 62 95</a:t>
            </a:r>
          </a:p>
        </p:txBody>
      </p:sp>
    </p:spTree>
    <p:extLst>
      <p:ext uri="{BB962C8B-B14F-4D97-AF65-F5344CB8AC3E}">
        <p14:creationId xmlns:p14="http://schemas.microsoft.com/office/powerpoint/2010/main" val="75744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23320" y="-5011"/>
            <a:ext cx="11756571" cy="10287000"/>
          </a:xfrm>
          <a:custGeom>
            <a:avLst/>
            <a:gdLst/>
            <a:ahLst/>
            <a:cxnLst/>
            <a:rect l="l" t="t" r="r" b="b"/>
            <a:pathLst>
              <a:path w="11756571" h="10287000">
                <a:moveTo>
                  <a:pt x="0" y="0"/>
                </a:moveTo>
                <a:lnTo>
                  <a:pt x="11756572" y="0"/>
                </a:lnTo>
                <a:lnTo>
                  <a:pt x="117565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63880" y="823020"/>
            <a:ext cx="8829314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63"/>
              </a:lnSpc>
              <a:spcBef>
                <a:spcPct val="0"/>
              </a:spcBef>
            </a:pPr>
            <a:r>
              <a:rPr lang="pl-PL" sz="7187" b="1" dirty="0">
                <a:solidFill>
                  <a:srgbClr val="A7236F"/>
                </a:solidFill>
                <a:latin typeface="Tropika"/>
              </a:rPr>
              <a:t>DZIĘKUJEMY </a:t>
            </a:r>
          </a:p>
          <a:p>
            <a:pPr algn="ctr">
              <a:lnSpc>
                <a:spcPts val="10063"/>
              </a:lnSpc>
              <a:spcBef>
                <a:spcPct val="0"/>
              </a:spcBef>
            </a:pPr>
            <a:r>
              <a:rPr lang="pl-PL" sz="7187" b="1" dirty="0">
                <a:solidFill>
                  <a:srgbClr val="A7236F"/>
                </a:solidFill>
                <a:latin typeface="Tropika"/>
              </a:rPr>
              <a:t>ZA UWAGĘ</a:t>
            </a:r>
            <a:endParaRPr lang="en-US" sz="7187" b="1" dirty="0">
              <a:solidFill>
                <a:srgbClr val="A7236F"/>
              </a:solidFill>
              <a:latin typeface="Tropi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39796">
            <a:off x="-2448497" y="7648680"/>
            <a:ext cx="6404334" cy="6628030"/>
          </a:xfrm>
          <a:custGeom>
            <a:avLst/>
            <a:gdLst/>
            <a:ahLst/>
            <a:cxnLst/>
            <a:rect l="l" t="t" r="r" b="b"/>
            <a:pathLst>
              <a:path w="6404334" h="6628030">
                <a:moveTo>
                  <a:pt x="0" y="0"/>
                </a:moveTo>
                <a:lnTo>
                  <a:pt x="6404333" y="0"/>
                </a:lnTo>
                <a:lnTo>
                  <a:pt x="6404333" y="6628030"/>
                </a:lnTo>
                <a:lnTo>
                  <a:pt x="0" y="662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7275" y="3013158"/>
            <a:ext cx="6495463" cy="5208181"/>
          </a:xfrm>
          <a:custGeom>
            <a:avLst/>
            <a:gdLst/>
            <a:ahLst/>
            <a:cxnLst/>
            <a:rect l="l" t="t" r="r" b="b"/>
            <a:pathLst>
              <a:path w="6495463" h="5208181">
                <a:moveTo>
                  <a:pt x="0" y="0"/>
                </a:moveTo>
                <a:lnTo>
                  <a:pt x="6495463" y="0"/>
                </a:lnTo>
                <a:lnTo>
                  <a:pt x="6495463" y="5208180"/>
                </a:lnTo>
                <a:lnTo>
                  <a:pt x="0" y="5208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56159" y="1066405"/>
            <a:ext cx="13369319" cy="1695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06"/>
              </a:lnSpc>
            </a:pPr>
            <a:r>
              <a:rPr lang="en-US" sz="6006" b="1" dirty="0" err="1">
                <a:solidFill>
                  <a:srgbClr val="A7236F"/>
                </a:solidFill>
                <a:latin typeface="Tropika"/>
              </a:rPr>
              <a:t>Podstawy</a:t>
            </a:r>
            <a:r>
              <a:rPr lang="en-US" sz="6006" b="1" dirty="0">
                <a:solidFill>
                  <a:srgbClr val="A7236F"/>
                </a:solidFill>
                <a:latin typeface="Tropika"/>
              </a:rPr>
              <a:t> </a:t>
            </a:r>
            <a:r>
              <a:rPr lang="en-US" sz="6006" b="1" dirty="0" err="1">
                <a:solidFill>
                  <a:srgbClr val="A7236F"/>
                </a:solidFill>
                <a:latin typeface="Tropika"/>
              </a:rPr>
              <a:t>prawne</a:t>
            </a:r>
            <a:r>
              <a:rPr lang="en-US" sz="6006" b="1" dirty="0">
                <a:solidFill>
                  <a:srgbClr val="A7236F"/>
                </a:solidFill>
                <a:latin typeface="Tropika"/>
              </a:rPr>
              <a:t> </a:t>
            </a:r>
            <a:endParaRPr lang="pl-PL" sz="6006" b="1" dirty="0">
              <a:solidFill>
                <a:srgbClr val="A7236F"/>
              </a:solidFill>
              <a:latin typeface="Tropika"/>
            </a:endParaRPr>
          </a:p>
          <a:p>
            <a:pPr marL="0" lvl="0" indent="0" algn="ctr">
              <a:lnSpc>
                <a:spcPts val="6606"/>
              </a:lnSpc>
            </a:pPr>
            <a:r>
              <a:rPr lang="en-US" sz="6006" b="1" dirty="0" err="1">
                <a:solidFill>
                  <a:srgbClr val="A7236F"/>
                </a:solidFill>
                <a:latin typeface="Tropika"/>
              </a:rPr>
              <a:t>Standardów</a:t>
            </a:r>
            <a:r>
              <a:rPr lang="en-US" sz="6006" b="1" dirty="0">
                <a:solidFill>
                  <a:srgbClr val="A7236F"/>
                </a:solidFill>
                <a:latin typeface="Tropika"/>
              </a:rPr>
              <a:t> </a:t>
            </a:r>
            <a:r>
              <a:rPr lang="en-US" sz="6006" b="1" dirty="0" err="1">
                <a:solidFill>
                  <a:srgbClr val="A7236F"/>
                </a:solidFill>
                <a:latin typeface="Tropika"/>
              </a:rPr>
              <a:t>ochrony</a:t>
            </a:r>
            <a:r>
              <a:rPr lang="en-US" sz="6006" b="1" dirty="0">
                <a:solidFill>
                  <a:srgbClr val="A7236F"/>
                </a:solidFill>
                <a:latin typeface="Tropika"/>
              </a:rPr>
              <a:t> </a:t>
            </a:r>
            <a:r>
              <a:rPr lang="en-US" sz="6006" b="1" dirty="0" err="1">
                <a:solidFill>
                  <a:srgbClr val="A7236F"/>
                </a:solidFill>
                <a:latin typeface="Tropika"/>
              </a:rPr>
              <a:t>małoletnich</a:t>
            </a:r>
            <a:endParaRPr lang="en-US" sz="6006" b="1" dirty="0">
              <a:solidFill>
                <a:srgbClr val="A7236F"/>
              </a:solidFill>
              <a:latin typeface="Tropika"/>
            </a:endParaRPr>
          </a:p>
        </p:txBody>
      </p:sp>
      <p:sp>
        <p:nvSpPr>
          <p:cNvPr id="5" name="Freeform 5"/>
          <p:cNvSpPr/>
          <p:nvPr/>
        </p:nvSpPr>
        <p:spPr>
          <a:xfrm rot="-1107443">
            <a:off x="14003716" y="-2603439"/>
            <a:ext cx="5239628" cy="5206881"/>
          </a:xfrm>
          <a:custGeom>
            <a:avLst/>
            <a:gdLst/>
            <a:ahLst/>
            <a:cxnLst/>
            <a:rect l="l" t="t" r="r" b="b"/>
            <a:pathLst>
              <a:path w="5239628" h="5206881">
                <a:moveTo>
                  <a:pt x="0" y="0"/>
                </a:moveTo>
                <a:lnTo>
                  <a:pt x="5239629" y="0"/>
                </a:lnTo>
                <a:lnTo>
                  <a:pt x="5239629" y="5206880"/>
                </a:lnTo>
                <a:lnTo>
                  <a:pt x="0" y="5206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156939">
            <a:off x="1505326" y="8259952"/>
            <a:ext cx="2301666" cy="1996695"/>
          </a:xfrm>
          <a:custGeom>
            <a:avLst/>
            <a:gdLst/>
            <a:ahLst/>
            <a:cxnLst/>
            <a:rect l="l" t="t" r="r" b="b"/>
            <a:pathLst>
              <a:path w="2301666" h="1996695">
                <a:moveTo>
                  <a:pt x="0" y="0"/>
                </a:moveTo>
                <a:lnTo>
                  <a:pt x="2301666" y="0"/>
                </a:lnTo>
                <a:lnTo>
                  <a:pt x="2301666" y="1996696"/>
                </a:lnTo>
                <a:lnTo>
                  <a:pt x="0" y="1996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72573">
            <a:off x="16387910" y="621388"/>
            <a:ext cx="1323676" cy="1932374"/>
          </a:xfrm>
          <a:custGeom>
            <a:avLst/>
            <a:gdLst/>
            <a:ahLst/>
            <a:cxnLst/>
            <a:rect l="l" t="t" r="r" b="b"/>
            <a:pathLst>
              <a:path w="1323676" h="1932374">
                <a:moveTo>
                  <a:pt x="0" y="0"/>
                </a:moveTo>
                <a:lnTo>
                  <a:pt x="1323677" y="0"/>
                </a:lnTo>
                <a:lnTo>
                  <a:pt x="1323677" y="1932374"/>
                </a:lnTo>
                <a:lnTo>
                  <a:pt x="0" y="1932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014002">
            <a:off x="15274596" y="8006369"/>
            <a:ext cx="4187178" cy="5225808"/>
          </a:xfrm>
          <a:custGeom>
            <a:avLst/>
            <a:gdLst/>
            <a:ahLst/>
            <a:cxnLst/>
            <a:rect l="l" t="t" r="r" b="b"/>
            <a:pathLst>
              <a:path w="4187178" h="5225808">
                <a:moveTo>
                  <a:pt x="0" y="0"/>
                </a:moveTo>
                <a:lnTo>
                  <a:pt x="4187178" y="0"/>
                </a:lnTo>
                <a:lnTo>
                  <a:pt x="4187178" y="5225807"/>
                </a:lnTo>
                <a:lnTo>
                  <a:pt x="0" y="52258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415808" y="3084358"/>
            <a:ext cx="10129694" cy="7402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Open Sans"/>
              </a:rPr>
              <a:t>Konstytucja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Rzeczypospolitej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Polskiej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z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dnia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2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kwietnia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1997 r. (Dz. U.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Nr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78,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poz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483 z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późn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zm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.);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szcz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art. 2.1, 38, 40, 48,72</a:t>
            </a:r>
          </a:p>
          <a:p>
            <a:pPr marL="342900" indent="-3429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Open Sans"/>
              </a:rPr>
              <a:t>Konwencja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o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prawach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dziecka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przyjęta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przez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Zgromadzenie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Ogólne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Narodów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Zjednoczonych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dnia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20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listopada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1989 r. (Dz. U. z 1991r.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Nr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120,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poz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526 z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późn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zm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.)</a:t>
            </a:r>
          </a:p>
          <a:p>
            <a:pPr marL="342900" indent="-3429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Open Sans"/>
              </a:rPr>
              <a:t>Ustawa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o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Rzeczniku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Praw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Dziecka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z dn. 6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stycznia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2000r. (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Dz.U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nr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6,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poz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69)</a:t>
            </a:r>
          </a:p>
          <a:p>
            <a:pPr marL="342900" indent="-3429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Open Sans"/>
              </a:rPr>
              <a:t>Konwencja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o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prawach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osób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niepełnosprawnych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(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Dz.U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z 25.10.2012r.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nr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,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poz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1169)</a:t>
            </a:r>
          </a:p>
          <a:p>
            <a:pPr marL="342900" indent="-3429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Open Sans"/>
              </a:rPr>
              <a:t>Ustawa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z dn. 9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marca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2023r. o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zmianie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ustawy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o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przeciwdziałaniu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przemocy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rodzinie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(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Dz.U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.,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poz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535)</a:t>
            </a:r>
          </a:p>
          <a:p>
            <a:pPr marL="342900" indent="-3429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Open Sans"/>
              </a:rPr>
              <a:t>Ustawa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z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dnia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28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lipca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2023 r. o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zmianie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ustawy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-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Kodeks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rodzinny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opiekuńczy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oraz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niektórych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innych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ustaw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(Dz. U.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poz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1606).</a:t>
            </a:r>
          </a:p>
          <a:p>
            <a:pPr marL="342900" indent="-3429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Open Sans"/>
              </a:rPr>
              <a:t>Ustawa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z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dnia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13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maja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2016 r. o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przeciwdziałaniu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zagrożeniom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przestępczością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tle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seksualnym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(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t.j.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Dz. U. z 2023 r.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poz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31 z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późn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zm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.)</a:t>
            </a:r>
          </a:p>
          <a:p>
            <a:pPr marL="342900" indent="-342900">
              <a:lnSpc>
                <a:spcPts val="3360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Open Sans"/>
              </a:rPr>
              <a:t>Rozporządzenie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Rady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Ministrów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z dn. 6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września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2023r. w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sprawie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procedury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„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Niebieskie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Karty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”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oraz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wzorów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formularzy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„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Niebieska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 Karta” (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Dz.U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Open Sans"/>
              </a:rPr>
              <a:t>poz</a:t>
            </a:r>
            <a:r>
              <a:rPr lang="en-US" sz="2100" dirty="0">
                <a:solidFill>
                  <a:srgbClr val="000000"/>
                </a:solidFill>
                <a:latin typeface="Open Sans"/>
              </a:rPr>
              <a:t>. 1870)</a:t>
            </a:r>
          </a:p>
          <a:p>
            <a:pPr marL="0" lvl="0" indent="0">
              <a:lnSpc>
                <a:spcPts val="3840"/>
              </a:lnSpc>
            </a:pPr>
            <a:endParaRPr dirty="0"/>
          </a:p>
        </p:txBody>
      </p:sp>
      <p:sp>
        <p:nvSpPr>
          <p:cNvPr id="10" name="Freeform 10"/>
          <p:cNvSpPr/>
          <p:nvPr/>
        </p:nvSpPr>
        <p:spPr>
          <a:xfrm>
            <a:off x="-1325978" y="-1628977"/>
            <a:ext cx="4709356" cy="4114800"/>
          </a:xfrm>
          <a:custGeom>
            <a:avLst/>
            <a:gdLst/>
            <a:ahLst/>
            <a:cxnLst/>
            <a:rect l="l" t="t" r="r" b="b"/>
            <a:pathLst>
              <a:path w="4709356" h="4114800">
                <a:moveTo>
                  <a:pt x="0" y="0"/>
                </a:moveTo>
                <a:lnTo>
                  <a:pt x="4709356" y="0"/>
                </a:lnTo>
                <a:lnTo>
                  <a:pt x="4709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25677" y="1782678"/>
            <a:ext cx="8742844" cy="8688201"/>
          </a:xfrm>
          <a:custGeom>
            <a:avLst/>
            <a:gdLst/>
            <a:ahLst/>
            <a:cxnLst/>
            <a:rect l="l" t="t" r="r" b="b"/>
            <a:pathLst>
              <a:path w="8742844" h="8688201">
                <a:moveTo>
                  <a:pt x="0" y="0"/>
                </a:moveTo>
                <a:lnTo>
                  <a:pt x="8742844" y="0"/>
                </a:lnTo>
                <a:lnTo>
                  <a:pt x="8742844" y="8688201"/>
                </a:lnTo>
                <a:lnTo>
                  <a:pt x="0" y="86882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57190" y="1207874"/>
            <a:ext cx="4679817" cy="7871251"/>
          </a:xfrm>
          <a:custGeom>
            <a:avLst/>
            <a:gdLst/>
            <a:ahLst/>
            <a:cxnLst/>
            <a:rect l="l" t="t" r="r" b="b"/>
            <a:pathLst>
              <a:path w="4679817" h="7871251">
                <a:moveTo>
                  <a:pt x="0" y="0"/>
                </a:moveTo>
                <a:lnTo>
                  <a:pt x="4679817" y="0"/>
                </a:lnTo>
                <a:lnTo>
                  <a:pt x="4679817" y="7871252"/>
                </a:lnTo>
                <a:lnTo>
                  <a:pt x="0" y="787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014002">
            <a:off x="-784208" y="6956661"/>
            <a:ext cx="4187178" cy="5225808"/>
          </a:xfrm>
          <a:custGeom>
            <a:avLst/>
            <a:gdLst/>
            <a:ahLst/>
            <a:cxnLst/>
            <a:rect l="l" t="t" r="r" b="b"/>
            <a:pathLst>
              <a:path w="4187178" h="5225808">
                <a:moveTo>
                  <a:pt x="0" y="0"/>
                </a:moveTo>
                <a:lnTo>
                  <a:pt x="4187179" y="0"/>
                </a:lnTo>
                <a:lnTo>
                  <a:pt x="4187179" y="5225808"/>
                </a:lnTo>
                <a:lnTo>
                  <a:pt x="0" y="5225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153" y="7903843"/>
            <a:ext cx="1828536" cy="2350565"/>
          </a:xfrm>
          <a:custGeom>
            <a:avLst/>
            <a:gdLst/>
            <a:ahLst/>
            <a:cxnLst/>
            <a:rect l="l" t="t" r="r" b="b"/>
            <a:pathLst>
              <a:path w="1828536" h="2350565">
                <a:moveTo>
                  <a:pt x="0" y="0"/>
                </a:moveTo>
                <a:lnTo>
                  <a:pt x="1828537" y="0"/>
                </a:lnTo>
                <a:lnTo>
                  <a:pt x="1828537" y="2350565"/>
                </a:lnTo>
                <a:lnTo>
                  <a:pt x="0" y="235056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Standardy Ochrony Małoletnich </a:t>
            </a:r>
            <a:endParaRPr lang="pl-PL" dirty="0"/>
          </a:p>
        </p:txBody>
      </p:sp>
      <p:sp>
        <p:nvSpPr>
          <p:cNvPr id="9" name="Symbol zastępczy zawartości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230416" cy="5847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/>
              <a:t>Standardy Ochrony Małoletnich obowiązujące w naszym przedszkolu to zestaw zasad i procedur, które mają na celu ochronę Państwa dziecka przed wszystkimi sytuacjami, w jakich mogłoby być skrzywdzone.</a:t>
            </a:r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2"/>
          </p:nvPr>
        </p:nvSpPr>
        <p:spPr>
          <a:xfrm>
            <a:off x="5917078" y="4593090"/>
            <a:ext cx="5603185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dirty="0"/>
              <a:t>Działamy w najlepszym interesie dzieci, wspieramy ich wszechstronny rozwój, rozpoznajemy ich potrzeby, dokładamy wszelkich starań aby zapobiegać krzywdzeniu dzieci.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967511">
            <a:off x="1483997" y="2950537"/>
            <a:ext cx="6255746" cy="6474252"/>
          </a:xfrm>
          <a:custGeom>
            <a:avLst/>
            <a:gdLst/>
            <a:ahLst/>
            <a:cxnLst/>
            <a:rect l="l" t="t" r="r" b="b"/>
            <a:pathLst>
              <a:path w="6255746" h="6474252">
                <a:moveTo>
                  <a:pt x="0" y="0"/>
                </a:moveTo>
                <a:lnTo>
                  <a:pt x="6255746" y="0"/>
                </a:lnTo>
                <a:lnTo>
                  <a:pt x="6255746" y="6474252"/>
                </a:lnTo>
                <a:lnTo>
                  <a:pt x="0" y="647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730" y="0"/>
            <a:ext cx="4426098" cy="8114513"/>
          </a:xfrm>
          <a:custGeom>
            <a:avLst/>
            <a:gdLst/>
            <a:ahLst/>
            <a:cxnLst/>
            <a:rect l="l" t="t" r="r" b="b"/>
            <a:pathLst>
              <a:path w="4426098" h="8114513">
                <a:moveTo>
                  <a:pt x="0" y="0"/>
                </a:moveTo>
                <a:lnTo>
                  <a:pt x="4426098" y="0"/>
                </a:lnTo>
                <a:lnTo>
                  <a:pt x="4426098" y="8114513"/>
                </a:lnTo>
                <a:lnTo>
                  <a:pt x="0" y="81145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5005">
            <a:off x="627829" y="7458000"/>
            <a:ext cx="2654933" cy="2027705"/>
          </a:xfrm>
          <a:custGeom>
            <a:avLst/>
            <a:gdLst/>
            <a:ahLst/>
            <a:cxnLst/>
            <a:rect l="l" t="t" r="r" b="b"/>
            <a:pathLst>
              <a:path w="2654933" h="2027705">
                <a:moveTo>
                  <a:pt x="0" y="0"/>
                </a:moveTo>
                <a:lnTo>
                  <a:pt x="2654932" y="0"/>
                </a:lnTo>
                <a:lnTo>
                  <a:pt x="2654932" y="2027705"/>
                </a:lnTo>
                <a:lnTo>
                  <a:pt x="0" y="20277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1801">
            <a:off x="4904575" y="4712428"/>
            <a:ext cx="1617455" cy="1774985"/>
          </a:xfrm>
          <a:custGeom>
            <a:avLst/>
            <a:gdLst/>
            <a:ahLst/>
            <a:cxnLst/>
            <a:rect l="l" t="t" r="r" b="b"/>
            <a:pathLst>
              <a:path w="1617455" h="1774985">
                <a:moveTo>
                  <a:pt x="0" y="0"/>
                </a:moveTo>
                <a:lnTo>
                  <a:pt x="1617455" y="0"/>
                </a:lnTo>
                <a:lnTo>
                  <a:pt x="1617455" y="1774985"/>
                </a:lnTo>
                <a:lnTo>
                  <a:pt x="0" y="1774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175265" y="7338612"/>
            <a:ext cx="723596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  <a:spcBef>
                <a:spcPct val="0"/>
              </a:spcBef>
            </a:pPr>
            <a:r>
              <a:rPr lang="en-US" sz="2199" dirty="0" smtClean="0">
                <a:solidFill>
                  <a:srgbClr val="664C65"/>
                </a:solidFill>
                <a:latin typeface="Open Sans"/>
              </a:rPr>
              <a:t>.</a:t>
            </a:r>
            <a:endParaRPr lang="en-US" sz="2199" dirty="0">
              <a:solidFill>
                <a:srgbClr val="664C65"/>
              </a:solidFill>
              <a:latin typeface="Open Sans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7452339" y="734352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b="1" dirty="0"/>
              <a:t>Nasze działania służą tworzeniu atmosfery </a:t>
            </a:r>
            <a:r>
              <a:rPr lang="pl-PL" sz="3200" b="1" dirty="0" smtClean="0"/>
              <a:t>opartej </a:t>
            </a:r>
            <a:r>
              <a:rPr lang="pl-PL" sz="3200" b="1" dirty="0"/>
              <a:t>na szacunku, współpracy i konstruktywnym rozwiązywaniu problemów: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7452340" y="2570345"/>
            <a:ext cx="81985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800" dirty="0"/>
              <a:t>p</a:t>
            </a:r>
            <a:r>
              <a:rPr lang="pl-PL" sz="2800" dirty="0" smtClean="0"/>
              <a:t>rzyjazna </a:t>
            </a:r>
            <a:r>
              <a:rPr lang="pl-PL" sz="2800" dirty="0"/>
              <a:t>atmosfera – promowanie pozytywnych relacji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8351725" y="3935706"/>
            <a:ext cx="8311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800" dirty="0"/>
              <a:t>zasada </a:t>
            </a:r>
            <a:r>
              <a:rPr lang="pl-PL" sz="2800" dirty="0" smtClean="0"/>
              <a:t>"zerowej </a:t>
            </a:r>
            <a:r>
              <a:rPr lang="pl-PL" sz="2800" dirty="0"/>
              <a:t>tolerancji" wobec przemocy i agresji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8620573" y="6339357"/>
            <a:ext cx="9144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800" dirty="0"/>
              <a:t>monitorowanie i nadzorowanie pracy personelu pod kątem przestrzegania zasad bezpieczeństwa i zapobiegania przemocy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9144000" y="4922088"/>
            <a:ext cx="6338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2800" dirty="0"/>
              <a:t>pomoc i doradztwo dzieciom i rodzicom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02112">
            <a:off x="12218785" y="1001028"/>
            <a:ext cx="8337047" cy="8284941"/>
          </a:xfrm>
          <a:custGeom>
            <a:avLst/>
            <a:gdLst/>
            <a:ahLst/>
            <a:cxnLst/>
            <a:rect l="l" t="t" r="r" b="b"/>
            <a:pathLst>
              <a:path w="8337047" h="8284941">
                <a:moveTo>
                  <a:pt x="0" y="0"/>
                </a:moveTo>
                <a:lnTo>
                  <a:pt x="8337047" y="0"/>
                </a:lnTo>
                <a:lnTo>
                  <a:pt x="8337047" y="8284940"/>
                </a:lnTo>
                <a:lnTo>
                  <a:pt x="0" y="8284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07443">
            <a:off x="-1822033" y="6824831"/>
            <a:ext cx="5239628" cy="5206881"/>
          </a:xfrm>
          <a:custGeom>
            <a:avLst/>
            <a:gdLst/>
            <a:ahLst/>
            <a:cxnLst/>
            <a:rect l="l" t="t" r="r" b="b"/>
            <a:pathLst>
              <a:path w="5239628" h="5206881">
                <a:moveTo>
                  <a:pt x="0" y="0"/>
                </a:moveTo>
                <a:lnTo>
                  <a:pt x="5239629" y="0"/>
                </a:lnTo>
                <a:lnTo>
                  <a:pt x="5239629" y="5206881"/>
                </a:lnTo>
                <a:lnTo>
                  <a:pt x="0" y="52068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72573">
            <a:off x="1156456" y="7132960"/>
            <a:ext cx="1323676" cy="1932374"/>
          </a:xfrm>
          <a:custGeom>
            <a:avLst/>
            <a:gdLst/>
            <a:ahLst/>
            <a:cxnLst/>
            <a:rect l="l" t="t" r="r" b="b"/>
            <a:pathLst>
              <a:path w="1323676" h="1932374">
                <a:moveTo>
                  <a:pt x="0" y="0"/>
                </a:moveTo>
                <a:lnTo>
                  <a:pt x="1323676" y="0"/>
                </a:lnTo>
                <a:lnTo>
                  <a:pt x="1323676" y="1932374"/>
                </a:lnTo>
                <a:lnTo>
                  <a:pt x="0" y="193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01341" y="8403336"/>
            <a:ext cx="7315200" cy="1883664"/>
          </a:xfrm>
          <a:custGeom>
            <a:avLst/>
            <a:gdLst/>
            <a:ahLst/>
            <a:cxnLst/>
            <a:rect l="l" t="t" r="r" b="b"/>
            <a:pathLst>
              <a:path w="7315200" h="1883664">
                <a:moveTo>
                  <a:pt x="0" y="0"/>
                </a:moveTo>
                <a:lnTo>
                  <a:pt x="7315200" y="0"/>
                </a:lnTo>
                <a:lnTo>
                  <a:pt x="7315200" y="1883664"/>
                </a:lnTo>
                <a:lnTo>
                  <a:pt x="0" y="188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Prostokąt 6"/>
          <p:cNvSpPr/>
          <p:nvPr/>
        </p:nvSpPr>
        <p:spPr>
          <a:xfrm>
            <a:off x="5111552" y="490111"/>
            <a:ext cx="83160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b="1" dirty="0"/>
              <a:t>W naszym przedszkolu:</a:t>
            </a:r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797781" y="2767236"/>
            <a:ext cx="17059187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>
            <a:off x="1511152" y="2839244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>
            <a:off x="6119664" y="2767236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10800184" y="2839244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15696728" y="2767236"/>
            <a:ext cx="0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/>
          <p:cNvSpPr/>
          <p:nvPr/>
        </p:nvSpPr>
        <p:spPr>
          <a:xfrm>
            <a:off x="648418" y="3745619"/>
            <a:ext cx="27349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nie poniżamy,</a:t>
            </a:r>
          </a:p>
          <a:p>
            <a:r>
              <a:rPr lang="pl-PL" sz="2800" dirty="0"/>
              <a:t>nie lekceważymy,</a:t>
            </a:r>
          </a:p>
          <a:p>
            <a:r>
              <a:rPr lang="pl-PL" sz="2800" dirty="0"/>
              <a:t>nie upokarzamy</a:t>
            </a:r>
          </a:p>
          <a:p>
            <a:r>
              <a:rPr lang="pl-PL" sz="2800" dirty="0"/>
              <a:t>nie wyśmiewamy</a:t>
            </a:r>
          </a:p>
          <a:p>
            <a:r>
              <a:rPr lang="pl-PL" sz="2800" dirty="0"/>
              <a:t>dziecka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5431138" y="3824422"/>
            <a:ext cx="24887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nie używamy</a:t>
            </a:r>
          </a:p>
          <a:p>
            <a:r>
              <a:rPr lang="pl-PL" sz="2800" dirty="0"/>
              <a:t>niestosownych</a:t>
            </a:r>
          </a:p>
          <a:p>
            <a:r>
              <a:rPr lang="pl-PL" sz="2800" dirty="0"/>
              <a:t>słów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9824149" y="3745619"/>
            <a:ext cx="3092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nie ujawniamy</a:t>
            </a:r>
          </a:p>
          <a:p>
            <a:r>
              <a:rPr lang="pl-PL" sz="2800" dirty="0"/>
              <a:t>wrażliwych</a:t>
            </a:r>
          </a:p>
          <a:p>
            <a:r>
              <a:rPr lang="pl-PL" sz="2800" dirty="0"/>
              <a:t>danych</a:t>
            </a:r>
          </a:p>
          <a:p>
            <a:r>
              <a:rPr lang="pl-PL" sz="2800" dirty="0"/>
              <a:t>dotyczących</a:t>
            </a:r>
          </a:p>
          <a:p>
            <a:r>
              <a:rPr lang="pl-PL" sz="2800" dirty="0"/>
              <a:t>dzieci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14622454" y="3733971"/>
            <a:ext cx="21957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nie </a:t>
            </a:r>
            <a:r>
              <a:rPr lang="pl-PL" sz="2800" dirty="0" smtClean="0"/>
              <a:t>zawstydzamy,</a:t>
            </a:r>
            <a:endParaRPr lang="pl-PL" sz="2800" dirty="0"/>
          </a:p>
          <a:p>
            <a:r>
              <a:rPr lang="pl-PL" sz="2800" dirty="0"/>
              <a:t>nie zastraszamy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4578463" y="6977566"/>
            <a:ext cx="81555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rgbClr val="FF0000"/>
                </a:solidFill>
              </a:rPr>
              <a:t>NIE KRZYWDZIMY DZIECKA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302112">
            <a:off x="12239845" y="1189518"/>
            <a:ext cx="8337047" cy="8284941"/>
          </a:xfrm>
          <a:custGeom>
            <a:avLst/>
            <a:gdLst/>
            <a:ahLst/>
            <a:cxnLst/>
            <a:rect l="l" t="t" r="r" b="b"/>
            <a:pathLst>
              <a:path w="8337047" h="8284941">
                <a:moveTo>
                  <a:pt x="0" y="0"/>
                </a:moveTo>
                <a:lnTo>
                  <a:pt x="8337047" y="0"/>
                </a:lnTo>
                <a:lnTo>
                  <a:pt x="8337047" y="8284940"/>
                </a:lnTo>
                <a:lnTo>
                  <a:pt x="0" y="8284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107443">
            <a:off x="-1822033" y="6824831"/>
            <a:ext cx="5239628" cy="5206881"/>
          </a:xfrm>
          <a:custGeom>
            <a:avLst/>
            <a:gdLst/>
            <a:ahLst/>
            <a:cxnLst/>
            <a:rect l="l" t="t" r="r" b="b"/>
            <a:pathLst>
              <a:path w="5239628" h="5206881">
                <a:moveTo>
                  <a:pt x="0" y="0"/>
                </a:moveTo>
                <a:lnTo>
                  <a:pt x="5239629" y="0"/>
                </a:lnTo>
                <a:lnTo>
                  <a:pt x="5239629" y="5206881"/>
                </a:lnTo>
                <a:lnTo>
                  <a:pt x="0" y="52068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72573">
            <a:off x="1156456" y="7132960"/>
            <a:ext cx="1323676" cy="1932374"/>
          </a:xfrm>
          <a:custGeom>
            <a:avLst/>
            <a:gdLst/>
            <a:ahLst/>
            <a:cxnLst/>
            <a:rect l="l" t="t" r="r" b="b"/>
            <a:pathLst>
              <a:path w="1323676" h="1932374">
                <a:moveTo>
                  <a:pt x="0" y="0"/>
                </a:moveTo>
                <a:lnTo>
                  <a:pt x="1323676" y="0"/>
                </a:lnTo>
                <a:lnTo>
                  <a:pt x="1323676" y="1932374"/>
                </a:lnTo>
                <a:lnTo>
                  <a:pt x="0" y="193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92272" y="9102411"/>
            <a:ext cx="6076797" cy="1028700"/>
          </a:xfrm>
          <a:custGeom>
            <a:avLst/>
            <a:gdLst/>
            <a:ahLst/>
            <a:cxnLst/>
            <a:rect l="l" t="t" r="r" b="b"/>
            <a:pathLst>
              <a:path w="7315200" h="1883664">
                <a:moveTo>
                  <a:pt x="0" y="0"/>
                </a:moveTo>
                <a:lnTo>
                  <a:pt x="7315200" y="0"/>
                </a:lnTo>
                <a:lnTo>
                  <a:pt x="7315200" y="1883664"/>
                </a:lnTo>
                <a:lnTo>
                  <a:pt x="0" y="188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Prostokąt 6"/>
          <p:cNvSpPr/>
          <p:nvPr/>
        </p:nvSpPr>
        <p:spPr>
          <a:xfrm>
            <a:off x="287016" y="304728"/>
            <a:ext cx="83160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b="1" dirty="0"/>
              <a:t>W naszym przedszkolu:</a:t>
            </a:r>
          </a:p>
        </p:txBody>
      </p:sp>
      <p:sp>
        <p:nvSpPr>
          <p:cNvPr id="5" name="Prostokąt 4"/>
          <p:cNvSpPr/>
          <p:nvPr/>
        </p:nvSpPr>
        <p:spPr>
          <a:xfrm>
            <a:off x="1366271" y="1412724"/>
            <a:ext cx="14473607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 POSTĘPOWANIA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PRZYPADKU PODEJRZENIA LUB KRZYWDZENIA DZIECI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Każdy pracownik przedszkola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-&gt;Rozpoznanie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przypadku dziecka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krzywdzonego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lub podejrzenia krzywdzenia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Osoba, która rozpoznała przypadek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koordynatorowi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rozpoznania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przypadku dziecka krzywdzonego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lub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podejrzenie krzywdzenia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Koordynator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-&gt;udokumentowanie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podejrzenia lub rozpoznania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przypadku dziecka krzywdzonego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Koordynator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-&gt;Przekazanie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informacji dyrektorowi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Dyrektor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-&gt;Określenie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sposobu dalszego postępowania *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Zespół interwencyjny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-&gt;Opracowanie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planu postępowania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Dyrektor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-&gt;Zatwierdzenie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planu działań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Zespół interwencyjny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-&gt;Przeprowadzenie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działań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Zespół interwencyjny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-&gt;Informacja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dyrektora o efektach</a:t>
            </a:r>
          </a:p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przeprowadzonych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działań</a:t>
            </a:r>
          </a:p>
          <a:p>
            <a:pPr algn="ctr"/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WYTYCZNE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Dyrektor każdorazowo określa sposób podjęcia działań – wskazuje osoby i instytucje</a:t>
            </a:r>
          </a:p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niezbędne, właściwe do rozwiązania problemu</a:t>
            </a:r>
            <a:endParaRPr lang="pl-PL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5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156939">
            <a:off x="10094270" y="4320105"/>
            <a:ext cx="1898317" cy="1646790"/>
          </a:xfrm>
          <a:custGeom>
            <a:avLst/>
            <a:gdLst/>
            <a:ahLst/>
            <a:cxnLst/>
            <a:rect l="l" t="t" r="r" b="b"/>
            <a:pathLst>
              <a:path w="1898317" h="1646790">
                <a:moveTo>
                  <a:pt x="0" y="0"/>
                </a:moveTo>
                <a:lnTo>
                  <a:pt x="1898317" y="0"/>
                </a:lnTo>
                <a:lnTo>
                  <a:pt x="1898317" y="1646790"/>
                </a:lnTo>
                <a:lnTo>
                  <a:pt x="0" y="1646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302112">
            <a:off x="11134376" y="1001030"/>
            <a:ext cx="8337047" cy="8284941"/>
          </a:xfrm>
          <a:custGeom>
            <a:avLst/>
            <a:gdLst/>
            <a:ahLst/>
            <a:cxnLst/>
            <a:rect l="l" t="t" r="r" b="b"/>
            <a:pathLst>
              <a:path w="8337047" h="8284941">
                <a:moveTo>
                  <a:pt x="0" y="0"/>
                </a:moveTo>
                <a:lnTo>
                  <a:pt x="8337047" y="0"/>
                </a:lnTo>
                <a:lnTo>
                  <a:pt x="8337047" y="8284940"/>
                </a:lnTo>
                <a:lnTo>
                  <a:pt x="0" y="8284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24020">
            <a:off x="-1033924" y="7793208"/>
            <a:ext cx="5018952" cy="4987583"/>
          </a:xfrm>
          <a:custGeom>
            <a:avLst/>
            <a:gdLst/>
            <a:ahLst/>
            <a:cxnLst/>
            <a:rect l="l" t="t" r="r" b="b"/>
            <a:pathLst>
              <a:path w="5018952" h="4987583">
                <a:moveTo>
                  <a:pt x="0" y="0"/>
                </a:moveTo>
                <a:lnTo>
                  <a:pt x="5018951" y="0"/>
                </a:lnTo>
                <a:lnTo>
                  <a:pt x="5018951" y="4987584"/>
                </a:lnTo>
                <a:lnTo>
                  <a:pt x="0" y="4987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53370" y="2241157"/>
            <a:ext cx="6665089" cy="5804687"/>
          </a:xfrm>
          <a:custGeom>
            <a:avLst/>
            <a:gdLst/>
            <a:ahLst/>
            <a:cxnLst/>
            <a:rect l="l" t="t" r="r" b="b"/>
            <a:pathLst>
              <a:path w="6665089" h="5804687">
                <a:moveTo>
                  <a:pt x="0" y="0"/>
                </a:moveTo>
                <a:lnTo>
                  <a:pt x="6665089" y="0"/>
                </a:lnTo>
                <a:lnTo>
                  <a:pt x="6665089" y="5804686"/>
                </a:lnTo>
                <a:lnTo>
                  <a:pt x="0" y="58046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99749" y="7115106"/>
            <a:ext cx="3888251" cy="3270991"/>
          </a:xfrm>
          <a:custGeom>
            <a:avLst/>
            <a:gdLst/>
            <a:ahLst/>
            <a:cxnLst/>
            <a:rect l="l" t="t" r="r" b="b"/>
            <a:pathLst>
              <a:path w="3888251" h="3270991">
                <a:moveTo>
                  <a:pt x="0" y="0"/>
                </a:moveTo>
                <a:lnTo>
                  <a:pt x="3888251" y="0"/>
                </a:lnTo>
                <a:lnTo>
                  <a:pt x="3888251" y="3270991"/>
                </a:lnTo>
                <a:lnTo>
                  <a:pt x="0" y="3270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Prostokąt 9"/>
          <p:cNvSpPr/>
          <p:nvPr/>
        </p:nvSpPr>
        <p:spPr>
          <a:xfrm>
            <a:off x="1079104" y="489396"/>
            <a:ext cx="47584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/>
              <a:t>W każdej sytuacji: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079104" y="1975149"/>
            <a:ext cx="83204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dirty="0"/>
              <a:t>- traktujemy wszystkie dzieci równo i z szacunkiem</a:t>
            </a:r>
          </a:p>
          <a:p>
            <a:r>
              <a:rPr lang="pl-PL" sz="4400" dirty="0"/>
              <a:t>- cierpliwie, uważnie słuchamy,</a:t>
            </a:r>
          </a:p>
          <a:p>
            <a:r>
              <a:rPr lang="pl-PL" sz="4400" dirty="0"/>
              <a:t>- szanujemy prawo dziecka do prywatności i intymności</a:t>
            </a:r>
          </a:p>
          <a:p>
            <a:r>
              <a:rPr lang="pl-PL" sz="4400" dirty="0"/>
              <a:t>- jesteśmy zawsze gotowi reagować na problemy i przejawy</a:t>
            </a:r>
          </a:p>
          <a:p>
            <a:r>
              <a:rPr lang="pl-PL" sz="4400" dirty="0"/>
              <a:t>krzywdzenia naszych podopiecznych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76447" y="3991372"/>
            <a:ext cx="4686965" cy="3954122"/>
          </a:xfrm>
          <a:custGeom>
            <a:avLst/>
            <a:gdLst/>
            <a:ahLst/>
            <a:cxnLst/>
            <a:rect l="l" t="t" r="r" b="b"/>
            <a:pathLst>
              <a:path w="5673220" h="4978251">
                <a:moveTo>
                  <a:pt x="0" y="0"/>
                </a:moveTo>
                <a:lnTo>
                  <a:pt x="5673220" y="0"/>
                </a:lnTo>
                <a:lnTo>
                  <a:pt x="5673220" y="4978251"/>
                </a:lnTo>
                <a:lnTo>
                  <a:pt x="0" y="49782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65508" y="7566823"/>
            <a:ext cx="2822492" cy="2720177"/>
          </a:xfrm>
          <a:custGeom>
            <a:avLst/>
            <a:gdLst/>
            <a:ahLst/>
            <a:cxnLst/>
            <a:rect l="l" t="t" r="r" b="b"/>
            <a:pathLst>
              <a:path w="2822492" h="2720177">
                <a:moveTo>
                  <a:pt x="0" y="0"/>
                </a:moveTo>
                <a:lnTo>
                  <a:pt x="2822492" y="0"/>
                </a:lnTo>
                <a:lnTo>
                  <a:pt x="2822492" y="2720177"/>
                </a:lnTo>
                <a:lnTo>
                  <a:pt x="0" y="2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9023" y="3631332"/>
            <a:ext cx="12392835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2589" lvl="1" indent="-251295">
              <a:lnSpc>
                <a:spcPts val="3259"/>
              </a:lnSpc>
              <a:buFont typeface="Arial"/>
              <a:buChar char="•"/>
            </a:pP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szacunek</a:t>
            </a:r>
            <a:r>
              <a:rPr lang="pl-PL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promujemy akceptację </a:t>
            </a: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różnorodności</a:t>
            </a:r>
          </a:p>
          <a:p>
            <a:pPr marL="251294" lvl="1">
              <a:lnSpc>
                <a:spcPts val="3259"/>
              </a:lnSpc>
            </a:pPr>
            <a:endParaRPr lang="pl-PL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589" lvl="1" indent="-251295">
              <a:lnSpc>
                <a:spcPts val="3259"/>
              </a:lnSpc>
              <a:buFont typeface="Arial"/>
              <a:buChar char="•"/>
            </a:pP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nauka </a:t>
            </a:r>
            <a:r>
              <a:rPr lang="pl-PL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konstruktywnego rozwiązywania konfliktów</a:t>
            </a: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51294" lvl="1">
              <a:lnSpc>
                <a:spcPts val="3259"/>
              </a:lnSpc>
            </a:pPr>
            <a:endParaRPr lang="pl-PL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589" lvl="1" indent="-251295">
              <a:lnSpc>
                <a:spcPts val="3259"/>
              </a:lnSpc>
              <a:buFont typeface="Arial"/>
              <a:buChar char="•"/>
            </a:pP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budowanie </a:t>
            </a:r>
            <a:r>
              <a:rPr lang="pl-PL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więzi opartej na </a:t>
            </a: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przyjaźni</a:t>
            </a:r>
          </a:p>
          <a:p>
            <a:pPr marL="251294" lvl="1">
              <a:lnSpc>
                <a:spcPts val="3259"/>
              </a:lnSpc>
            </a:pPr>
            <a:endParaRPr lang="pl-PL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589" lvl="1" indent="-251295">
              <a:lnSpc>
                <a:spcPts val="3259"/>
              </a:lnSpc>
              <a:buFont typeface="Arial"/>
              <a:buChar char="•"/>
            </a:pP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</a:t>
            </a:r>
            <a:r>
              <a:rPr lang="pl-PL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wsparcie</a:t>
            </a:r>
          </a:p>
          <a:p>
            <a:pPr marL="251294" lvl="1">
              <a:lnSpc>
                <a:spcPts val="3259"/>
              </a:lnSpc>
            </a:pPr>
            <a:endParaRPr lang="pl-PL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589" lvl="1" indent="-251295">
              <a:lnSpc>
                <a:spcPts val="3259"/>
              </a:lnSpc>
              <a:buFont typeface="Arial"/>
              <a:buChar char="•"/>
            </a:pP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budowanie poczucia </a:t>
            </a: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zaufania</a:t>
            </a:r>
          </a:p>
          <a:p>
            <a:pPr marL="251294" lvl="1">
              <a:lnSpc>
                <a:spcPts val="3259"/>
              </a:lnSpc>
            </a:pPr>
            <a:endParaRPr lang="pl-PL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589" lvl="1" indent="-251295">
              <a:lnSpc>
                <a:spcPts val="3259"/>
              </a:lnSpc>
              <a:buFont typeface="Arial"/>
              <a:buChar char="•"/>
            </a:pPr>
            <a:r>
              <a:rPr lang="pl-PL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ograniczanie </a:t>
            </a:r>
            <a:r>
              <a:rPr lang="pl-PL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wpływu negatywnych treści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9660" y="1434205"/>
            <a:ext cx="16567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/>
              <a:t>Dbamy o poprawne relacje pomiędzy dziećmi, w których podstawą są: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6972" y="2535150"/>
            <a:ext cx="7800603" cy="7751850"/>
          </a:xfrm>
          <a:custGeom>
            <a:avLst/>
            <a:gdLst/>
            <a:ahLst/>
            <a:cxnLst/>
            <a:rect l="l" t="t" r="r" b="b"/>
            <a:pathLst>
              <a:path w="7800603" h="7751850">
                <a:moveTo>
                  <a:pt x="0" y="0"/>
                </a:moveTo>
                <a:lnTo>
                  <a:pt x="7800603" y="0"/>
                </a:lnTo>
                <a:lnTo>
                  <a:pt x="7800603" y="7751850"/>
                </a:lnTo>
                <a:lnTo>
                  <a:pt x="0" y="7751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8817" y="1801645"/>
            <a:ext cx="5397844" cy="6482127"/>
          </a:xfrm>
          <a:custGeom>
            <a:avLst/>
            <a:gdLst/>
            <a:ahLst/>
            <a:cxnLst/>
            <a:rect l="l" t="t" r="r" b="b"/>
            <a:pathLst>
              <a:path w="5397844" h="6482127">
                <a:moveTo>
                  <a:pt x="0" y="0"/>
                </a:moveTo>
                <a:lnTo>
                  <a:pt x="5397844" y="0"/>
                </a:lnTo>
                <a:lnTo>
                  <a:pt x="5397844" y="6482128"/>
                </a:lnTo>
                <a:lnTo>
                  <a:pt x="0" y="6482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421106" y="2820348"/>
            <a:ext cx="13052668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0"/>
              </a:lnSpc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apewniamy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najwyższe standardy ochrony danych osobowych</a:t>
            </a:r>
          </a:p>
          <a:p>
            <a:pPr>
              <a:lnSpc>
                <a:spcPts val="3520"/>
              </a:lnSpc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dzieci zgodnie zobowiązującymi przepisami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prawa.</a:t>
            </a:r>
          </a:p>
          <a:p>
            <a:pPr>
              <a:lnSpc>
                <a:spcPts val="3520"/>
              </a:lnSpc>
            </a:pP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20"/>
              </a:lnSpc>
            </a:pPr>
            <a:endParaRPr lang="pl-PL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20"/>
              </a:lnSpc>
            </a:pP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20"/>
              </a:lnSpc>
            </a:pP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20"/>
              </a:lnSpc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Przedszkole, uznając prawo dziecka do prywatności i ochrony dóbr</a:t>
            </a:r>
          </a:p>
          <a:p>
            <a:pPr>
              <a:lnSpc>
                <a:spcPts val="3520"/>
              </a:lnSpc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osobistych,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zapewnia ochronę wizerunku dziecka </a:t>
            </a:r>
            <a:r>
              <a:rPr lang="pl-PL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79533" y="848576"/>
            <a:ext cx="15278296" cy="801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039"/>
              </a:lnSpc>
            </a:pPr>
            <a:r>
              <a:rPr lang="pl-PL" sz="4400" b="1" dirty="0" smtClean="0">
                <a:solidFill>
                  <a:srgbClr val="A7236F"/>
                </a:solidFill>
                <a:latin typeface="Tropika"/>
              </a:rPr>
              <a:t>Chronimy wizerunek dziecka</a:t>
            </a:r>
            <a:endParaRPr lang="en-US" sz="4400" b="1" dirty="0">
              <a:solidFill>
                <a:srgbClr val="A7236F"/>
              </a:solidFill>
              <a:latin typeface="Tropika"/>
            </a:endParaRPr>
          </a:p>
        </p:txBody>
      </p:sp>
      <p:sp>
        <p:nvSpPr>
          <p:cNvPr id="6" name="Freeform 6"/>
          <p:cNvSpPr/>
          <p:nvPr/>
        </p:nvSpPr>
        <p:spPr>
          <a:xfrm rot="-1107443">
            <a:off x="14009947" y="-2403453"/>
            <a:ext cx="5239628" cy="5206881"/>
          </a:xfrm>
          <a:custGeom>
            <a:avLst/>
            <a:gdLst/>
            <a:ahLst/>
            <a:cxnLst/>
            <a:rect l="l" t="t" r="r" b="b"/>
            <a:pathLst>
              <a:path w="5239628" h="5206881">
                <a:moveTo>
                  <a:pt x="0" y="0"/>
                </a:moveTo>
                <a:lnTo>
                  <a:pt x="5239629" y="0"/>
                </a:lnTo>
                <a:lnTo>
                  <a:pt x="5239629" y="5206880"/>
                </a:lnTo>
                <a:lnTo>
                  <a:pt x="0" y="5206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72573">
            <a:off x="16387910" y="621388"/>
            <a:ext cx="1323676" cy="1932374"/>
          </a:xfrm>
          <a:custGeom>
            <a:avLst/>
            <a:gdLst/>
            <a:ahLst/>
            <a:cxnLst/>
            <a:rect l="l" t="t" r="r" b="b"/>
            <a:pathLst>
              <a:path w="1323676" h="1932374">
                <a:moveTo>
                  <a:pt x="0" y="0"/>
                </a:moveTo>
                <a:lnTo>
                  <a:pt x="1323677" y="0"/>
                </a:lnTo>
                <a:lnTo>
                  <a:pt x="1323677" y="1932374"/>
                </a:lnTo>
                <a:lnTo>
                  <a:pt x="0" y="1932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014002">
            <a:off x="14605521" y="7064418"/>
            <a:ext cx="4888456" cy="6101037"/>
          </a:xfrm>
          <a:custGeom>
            <a:avLst/>
            <a:gdLst/>
            <a:ahLst/>
            <a:cxnLst/>
            <a:rect l="l" t="t" r="r" b="b"/>
            <a:pathLst>
              <a:path w="4888456" h="6101037">
                <a:moveTo>
                  <a:pt x="0" y="0"/>
                </a:moveTo>
                <a:lnTo>
                  <a:pt x="4888455" y="0"/>
                </a:lnTo>
                <a:lnTo>
                  <a:pt x="4888455" y="6101037"/>
                </a:lnTo>
                <a:lnTo>
                  <a:pt x="0" y="6101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02194" y="8402547"/>
            <a:ext cx="2895109" cy="1884453"/>
          </a:xfrm>
          <a:custGeom>
            <a:avLst/>
            <a:gdLst/>
            <a:ahLst/>
            <a:cxnLst/>
            <a:rect l="l" t="t" r="r" b="b"/>
            <a:pathLst>
              <a:path w="2895109" h="1884453">
                <a:moveTo>
                  <a:pt x="0" y="0"/>
                </a:moveTo>
                <a:lnTo>
                  <a:pt x="2895109" y="0"/>
                </a:lnTo>
                <a:lnTo>
                  <a:pt x="2895109" y="1884453"/>
                </a:lnTo>
                <a:lnTo>
                  <a:pt x="0" y="1884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763</Words>
  <Application>Microsoft Office PowerPoint</Application>
  <PresentationFormat>Niestandardowy</PresentationFormat>
  <Paragraphs>127</Paragraphs>
  <Slides>14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Calibri</vt:lpstr>
      <vt:lpstr>Open Sans</vt:lpstr>
      <vt:lpstr>Times New Roman</vt:lpstr>
      <vt:lpstr>Tropika</vt:lpstr>
      <vt:lpstr>Arial</vt:lpstr>
      <vt:lpstr>Wingdings</vt:lpstr>
      <vt:lpstr>Office Theme</vt:lpstr>
      <vt:lpstr>Prezentacja programu PowerPoint</vt:lpstr>
      <vt:lpstr>Prezentacja programu PowerPoint</vt:lpstr>
      <vt:lpstr>Standardy Ochrony Małoletnich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Zasady korzystania z urządzeń elektronicznych z dostępem do sieci Internet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Standardy ochrony małoletnich w Specjalnym Ośrodku Szkolno-Wychowawczym nr 10 we Wrocławiu</dc:title>
  <dc:creator>Natalia</dc:creator>
  <cp:lastModifiedBy>Natalia</cp:lastModifiedBy>
  <cp:revision>19</cp:revision>
  <dcterms:created xsi:type="dcterms:W3CDTF">2006-08-16T00:00:00Z</dcterms:created>
  <dcterms:modified xsi:type="dcterms:W3CDTF">2024-04-11T12:59:52Z</dcterms:modified>
  <dc:identifier>DAF9a8XiHeo</dc:identifier>
</cp:coreProperties>
</file>